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12192000"/>
  <p:notesSz cx="7315200" cy="9601200"/>
  <p:embeddedFontLst>
    <p:embeddedFont>
      <p:font typeface="Garamond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GoogleSlidesCustomDataVersion2">
      <go:slidesCustomData xmlns:go="http://customooxmlschemas.google.com/" r:id="rId26" roundtripDataSignature="AMtx7mi0768pWVsKbWOshc7IBVLEiqNU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8626822A-1856-4E9C-B1BD-1DA434D7FE6E}">
  <a:tblStyle styleId="{8626822A-1856-4E9C-B1BD-1DA434D7FE6E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6F6EF"/>
          </a:solidFill>
        </a:fill>
      </a:tcStyle>
    </a:wholeTbl>
    <a:band1H>
      <a:tcTxStyle/>
      <a:tcStyle>
        <a:fill>
          <a:solidFill>
            <a:srgbClr val="CAECDD"/>
          </a:solidFill>
        </a:fill>
      </a:tcStyle>
    </a:band1H>
    <a:band2H>
      <a:tcTxStyle/>
    </a:band2H>
    <a:band1V>
      <a:tcTxStyle/>
      <a:tcStyle>
        <a:fill>
          <a:solidFill>
            <a:srgbClr val="CAECDD"/>
          </a:solidFill>
        </a:fill>
      </a:tcStyle>
    </a:band1V>
    <a:band2V>
      <a:tcTxStyle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2160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font" Target="fonts/Garamond-regular.fntdata"/><Relationship Id="rId21" Type="http://schemas.openxmlformats.org/officeDocument/2006/relationships/slide" Target="slides/slide15.xml"/><Relationship Id="rId24" Type="http://schemas.openxmlformats.org/officeDocument/2006/relationships/font" Target="fonts/Garamond-italic.fntdata"/><Relationship Id="rId23" Type="http://schemas.openxmlformats.org/officeDocument/2006/relationships/font" Target="fonts/Garamond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customschemas.google.com/relationships/presentationmetadata" Target="metadata"/><Relationship Id="rId25" Type="http://schemas.openxmlformats.org/officeDocument/2006/relationships/font" Target="fonts/Garamond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7315200" cy="9601200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6;n"/>
          <p:cNvSpPr txBox="1"/>
          <p:nvPr>
            <p:ph idx="2" type="hdr"/>
          </p:nvPr>
        </p:nvSpPr>
        <p:spPr>
          <a:xfrm>
            <a:off x="0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143375" y="0"/>
            <a:ext cx="3165475" cy="47466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/>
          <p:nvPr>
            <p:ph idx="3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" name="Google Shape;9;n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n"/>
          <p:cNvSpPr txBox="1"/>
          <p:nvPr>
            <p:ph idx="11" type="ftr"/>
          </p:nvPr>
        </p:nvSpPr>
        <p:spPr>
          <a:xfrm>
            <a:off x="0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  <a:defRPr sz="13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n"/>
          <p:cNvSpPr txBox="1"/>
          <p:nvPr>
            <p:ph idx="12" type="sldNum"/>
          </p:nvPr>
        </p:nvSpPr>
        <p:spPr>
          <a:xfrm>
            <a:off x="4143375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5"/>
              <a:buFont typeface="Noto Sans Symbols"/>
              <a:buNone/>
            </a:pPr>
            <a:fld id="{00000000-1234-1234-1234-123412341234}" type="slidenum">
              <a:rPr b="0" lang="en-US" sz="13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30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" name="Google Shape;28;p1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  <a:noFill/>
          <a:ln>
            <a:noFill/>
          </a:ln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1:notes"/>
          <p:cNvSpPr txBox="1"/>
          <p:nvPr>
            <p:ph idx="12" type="sldNum"/>
          </p:nvPr>
        </p:nvSpPr>
        <p:spPr>
          <a:xfrm>
            <a:off x="4143375" y="9120188"/>
            <a:ext cx="3165475" cy="474662"/>
          </a:xfrm>
          <a:prstGeom prst="rect">
            <a:avLst/>
          </a:prstGeom>
          <a:noFill/>
          <a:ln>
            <a:noFill/>
          </a:ln>
        </p:spPr>
        <p:txBody>
          <a:bodyPr anchorCtr="0" anchor="b" bIns="49675" lIns="99000" spcFirstLastPara="1" rIns="99000" wrap="square" tIns="4967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585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0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0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1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1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2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2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5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5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2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" name="Google Shape;41;p3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4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5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6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7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7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8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:notes"/>
          <p:cNvSpPr txBox="1"/>
          <p:nvPr>
            <p:ph idx="1" type="body"/>
          </p:nvPr>
        </p:nvSpPr>
        <p:spPr>
          <a:xfrm>
            <a:off x="731838" y="4559300"/>
            <a:ext cx="5846762" cy="4316413"/>
          </a:xfrm>
          <a:prstGeom prst="rect">
            <a:avLst/>
          </a:prstGeom>
        </p:spPr>
        <p:txBody>
          <a:bodyPr anchorCtr="0" anchor="t" bIns="49675" lIns="99000" spcFirstLastPara="1" rIns="99000" wrap="square" tIns="49675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9:notes"/>
          <p:cNvSpPr/>
          <p:nvPr>
            <p:ph idx="2" type="sldImg"/>
          </p:nvPr>
        </p:nvSpPr>
        <p:spPr>
          <a:xfrm>
            <a:off x="461963" y="720725"/>
            <a:ext cx="6391275" cy="359568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7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7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ctr">
              <a:spcBef>
                <a:spcPts val="750"/>
              </a:spcBef>
              <a:spcAft>
                <a:spcPts val="0"/>
              </a:spcAft>
              <a:buSzPts val="3000"/>
              <a:buNone/>
              <a:defRPr>
                <a:solidFill>
                  <a:srgbClr val="595959"/>
                </a:solidFill>
              </a:defRPr>
            </a:lvl1pPr>
            <a:lvl2pPr lvl="1" algn="ctr">
              <a:spcBef>
                <a:spcPts val="650"/>
              </a:spcBef>
              <a:spcAft>
                <a:spcPts val="0"/>
              </a:spcAft>
              <a:buSzPts val="2600"/>
              <a:buNone/>
              <a:defRPr/>
            </a:lvl2pPr>
            <a:lvl3pPr lvl="2" algn="ctr">
              <a:spcBef>
                <a:spcPts val="550"/>
              </a:spcBef>
              <a:spcAft>
                <a:spcPts val="0"/>
              </a:spcAft>
              <a:buSzPts val="2200"/>
              <a:buNone/>
              <a:defRPr/>
            </a:lvl3pPr>
            <a:lvl4pPr lvl="3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4pPr>
            <a:lvl5pPr lvl="4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5pPr>
            <a:lvl6pPr lvl="5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6pPr>
            <a:lvl7pPr lvl="6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7pPr>
            <a:lvl8pPr lvl="7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8pPr>
            <a:lvl9pPr lvl="8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9pPr>
          </a:lstStyle>
          <a:p/>
        </p:txBody>
      </p:sp>
      <p:sp>
        <p:nvSpPr>
          <p:cNvPr id="22" name="Google Shape;22;p17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8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419100" lvl="0" marL="45720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  <a:defRPr/>
            </a:lvl1pPr>
            <a:lvl2pPr indent="-327660" lvl="1" marL="914400" algn="l">
              <a:spcBef>
                <a:spcPts val="650"/>
              </a:spcBef>
              <a:spcAft>
                <a:spcPts val="0"/>
              </a:spcAft>
              <a:buClr>
                <a:srgbClr val="3B812F"/>
              </a:buClr>
              <a:buSzPts val="1560"/>
              <a:buFont typeface="Noto Sans Symbols"/>
              <a:buChar char="❑"/>
              <a:defRPr/>
            </a:lvl2pPr>
            <a:lvl3pPr indent="-368300" lvl="2" marL="1371600" algn="l">
              <a:spcBef>
                <a:spcPts val="550"/>
              </a:spcBef>
              <a:spcAft>
                <a:spcPts val="0"/>
              </a:spcAft>
              <a:buClr>
                <a:srgbClr val="CC9900"/>
              </a:buClr>
              <a:buSzPts val="2200"/>
              <a:buFont typeface="Noto Sans Symbols"/>
              <a:buChar char="▪"/>
              <a:defRPr/>
            </a:lvl3pPr>
            <a:lvl4pPr indent="-304800" lvl="3" marL="1828800" algn="l">
              <a:spcBef>
                <a:spcPts val="500"/>
              </a:spcBef>
              <a:spcAft>
                <a:spcPts val="0"/>
              </a:spcAft>
              <a:buClr>
                <a:srgbClr val="3B812F"/>
              </a:buClr>
              <a:buSzPts val="1200"/>
              <a:buFont typeface="Noto Sans Symbols"/>
              <a:buChar char="❑"/>
              <a:defRPr/>
            </a:lvl4pPr>
            <a:lvl5pPr indent="-355600" lvl="4" marL="2286000" algn="l">
              <a:spcBef>
                <a:spcPts val="500"/>
              </a:spcBef>
              <a:spcAft>
                <a:spcPts val="0"/>
              </a:spcAft>
              <a:buClr>
                <a:srgbClr val="CC9900"/>
              </a:buClr>
              <a:buSzPts val="2000"/>
              <a:buFont typeface="Noto Sans Symbols"/>
              <a:buChar char="▪"/>
              <a:defRPr/>
            </a:lvl5pPr>
            <a:lvl6pPr indent="-228600" lvl="5" marL="27432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6pPr>
            <a:lvl7pPr indent="-228600" lvl="6" marL="32004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7pPr>
            <a:lvl8pPr indent="-228600" lvl="7" marL="3657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8pPr>
            <a:lvl9pPr indent="-228600" lvl="8" marL="41148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8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6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8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200" u="none" cap="none" strike="noStrike">
                <a:solidFill>
                  <a:srgbClr val="006633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" type="body"/>
          </p:nvPr>
        </p:nvSpPr>
        <p:spPr>
          <a:xfrm>
            <a:off x="381000" y="1600201"/>
            <a:ext cx="11195051" cy="4643438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>
            <a:lvl1pPr indent="-228600" lvl="0" marL="457200" marR="0" rtl="0" algn="l">
              <a:spcBef>
                <a:spcPts val="750"/>
              </a:spcBef>
              <a:spcAft>
                <a:spcPts val="0"/>
              </a:spcAft>
              <a:buSzPts val="1400"/>
              <a:buNone/>
              <a:def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650"/>
              </a:spcBef>
              <a:spcAft>
                <a:spcPts val="0"/>
              </a:spcAft>
              <a:buSzPts val="1400"/>
              <a:buNone/>
              <a:defRPr b="0" i="0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550"/>
              </a:spcBef>
              <a:spcAft>
                <a:spcPts val="0"/>
              </a:spcAft>
              <a:buSzPts val="1400"/>
              <a:buNone/>
              <a:defRPr b="0" i="0" sz="2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16"/>
          <p:cNvSpPr/>
          <p:nvPr/>
        </p:nvSpPr>
        <p:spPr>
          <a:xfrm>
            <a:off x="304800" y="228600"/>
            <a:ext cx="11176000" cy="609600"/>
          </a:xfrm>
          <a:custGeom>
            <a:rect b="b" l="l" r="r" t="t"/>
            <a:pathLst>
              <a:path extrusionOk="0" h="1000" w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cap="flat" cmpd="sng" w="19075">
            <a:solidFill>
              <a:srgbClr val="CC9900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" name="Google Shape;16;p16"/>
          <p:cNvCxnSpPr/>
          <p:nvPr/>
        </p:nvCxnSpPr>
        <p:spPr>
          <a:xfrm>
            <a:off x="304800" y="6324599"/>
            <a:ext cx="11176000" cy="0"/>
          </a:xfrm>
          <a:prstGeom prst="straightConnector1">
            <a:avLst/>
          </a:prstGeom>
          <a:noFill/>
          <a:ln cap="flat" cmpd="sng" w="19075">
            <a:solidFill>
              <a:srgbClr val="CC9900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7" name="Google Shape;17;p16"/>
          <p:cNvSpPr txBox="1"/>
          <p:nvPr/>
        </p:nvSpPr>
        <p:spPr>
          <a:xfrm>
            <a:off x="381000" y="6248400"/>
            <a:ext cx="9448800" cy="452438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Times New Roman"/>
              <a:buNone/>
            </a:pPr>
            <a:r>
              <a:t/>
            </a:r>
            <a:endParaRPr sz="16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6"/>
          <p:cNvSpPr txBox="1"/>
          <p:nvPr/>
        </p:nvSpPr>
        <p:spPr>
          <a:xfrm>
            <a:off x="10261600" y="6243639"/>
            <a:ext cx="1314451" cy="452437"/>
          </a:xfrm>
          <a:prstGeom prst="rect">
            <a:avLst/>
          </a:prstGeom>
          <a:noFill/>
          <a:ln>
            <a:noFill/>
          </a:ln>
        </p:spPr>
        <p:txBody>
          <a:bodyPr anchorCtr="0" anchor="b" bIns="46800" lIns="90000" spcFirstLastPara="1" rIns="90000" wrap="square" tIns="468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fld id="{00000000-1234-1234-1234-123412341234}" type="slidenum"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CMSC 691</a:t>
            </a:r>
            <a:br>
              <a:rPr lang="en-US"/>
            </a:br>
            <a:r>
              <a:rPr lang="en-US"/>
              <a:t>Malware Analysis</a:t>
            </a:r>
            <a:endParaRPr/>
          </a:p>
        </p:txBody>
      </p:sp>
      <p:sp>
        <p:nvSpPr>
          <p:cNvPr id="32" name="Google Shape;32;p1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Lecture 16</a:t>
            </a:r>
            <a:endParaRPr/>
          </a:p>
          <a:p>
            <a:pPr indent="0" lvl="0" marL="0" rtl="0" algn="ctr">
              <a:spcBef>
                <a:spcPts val="750"/>
              </a:spcBef>
              <a:spcAft>
                <a:spcPts val="0"/>
              </a:spcAft>
              <a:buSzPts val="3000"/>
              <a:buNone/>
            </a:pPr>
            <a:r>
              <a:rPr lang="en-US"/>
              <a:t>Data Encoding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0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Rotate the bits within a byte to the left or right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Encrypt with one and decrypt with the other</a:t>
            </a:r>
            <a:br>
              <a:rPr lang="en-US"/>
            </a:br>
            <a:endParaRPr/>
          </a:p>
        </p:txBody>
      </p:sp>
      <p:sp>
        <p:nvSpPr>
          <p:cNvPr id="91" name="Google Shape;91;p10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ROL and ROT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Encoding for representing raw bytes as ascii-printable characters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Uses 64 characters: a-z, A-Z, 0-9, +, and /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Padding at the end represented by =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Malware sometimes uses custom base64 alphabets/orderings</a:t>
            </a:r>
            <a:br>
              <a:rPr lang="en-US"/>
            </a:br>
            <a:endParaRPr/>
          </a:p>
        </p:txBody>
      </p:sp>
      <p:sp>
        <p:nvSpPr>
          <p:cNvPr id="97" name="Google Shape;97;p11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Base64 Encoding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2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Base64 Encoding</a:t>
            </a:r>
            <a:endParaRPr/>
          </a:p>
        </p:txBody>
      </p:sp>
      <p:pic>
        <p:nvPicPr>
          <p:cNvPr id="103" name="Google Shape;103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6552" y="1981200"/>
            <a:ext cx="10618895" cy="3357563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2"/>
          <p:cNvSpPr txBox="1"/>
          <p:nvPr/>
        </p:nvSpPr>
        <p:spPr>
          <a:xfrm>
            <a:off x="228600" y="6395520"/>
            <a:ext cx="228600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PMA Chap. 13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3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FLOSS can print some types of encoded strings!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Stack strings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Some simple ciphers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2800"/>
              <a:buFont typeface="Noto Sans Symbols"/>
              <a:buChar char="▪"/>
            </a:pPr>
            <a:r>
              <a:rPr lang="en-US" sz="2800">
                <a:latin typeface="Courier New"/>
                <a:ea typeface="Courier New"/>
                <a:cs typeface="Courier New"/>
                <a:sym typeface="Courier New"/>
              </a:rPr>
              <a:t>floss -n 8 --no-decoded-strings [file path] | less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XORStrings can find XOR and ROL/ROT encoded strings</a:t>
            </a:r>
            <a:endParaRPr/>
          </a:p>
        </p:txBody>
      </p:sp>
      <p:sp>
        <p:nvSpPr>
          <p:cNvPr id="110" name="Google Shape;110;p13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Review: FLOSS and XORStrings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4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CyberChef Demo</a:t>
            </a:r>
            <a:endParaRPr/>
          </a:p>
        </p:txBody>
      </p:sp>
      <p:sp>
        <p:nvSpPr>
          <p:cNvPr id="116" name="Google Shape;116;p14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Basic Encoding Demo</a:t>
            </a:r>
            <a:endParaRPr/>
          </a:p>
        </p:txBody>
      </p:sp>
      <p:sp>
        <p:nvSpPr>
          <p:cNvPr id="122" name="Google Shape;122;p15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-US"/>
              <a:t>PMA Lab 13-1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Malware frequently encodes data: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Embedded executables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Encoding strings to hide from static analysis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Encrypting network traffic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Malware authors may use different encoding styles to best suit their needs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Simple ciphers/encoding routines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Sophisticated cryptography </a:t>
            </a:r>
            <a:endParaRPr/>
          </a:p>
        </p:txBody>
      </p:sp>
      <p:sp>
        <p:nvSpPr>
          <p:cNvPr id="38" name="Google Shape;38;p2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Data Encoding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"/>
          <p:cNvSpPr txBox="1"/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Ciphers</a:t>
            </a:r>
            <a:endParaRPr/>
          </a:p>
        </p:txBody>
      </p:sp>
      <p:sp>
        <p:nvSpPr>
          <p:cNvPr id="44" name="Google Shape;44;p3"/>
          <p:cNvSpPr txBox="1"/>
          <p:nvPr>
            <p:ph idx="1" type="subTitle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4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Encoding may not need to be sophisticated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Just enough to disguise content from basic static analysis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Advantages of using simple ciphers: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Small and less obvious than more complex encryption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Low overhead, fast runtime</a:t>
            </a:r>
            <a:endParaRPr/>
          </a:p>
        </p:txBody>
      </p:sp>
      <p:sp>
        <p:nvSpPr>
          <p:cNvPr id="50" name="Google Shape;50;p4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Simple Ciphers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5"/>
          <p:cNvSpPr txBox="1"/>
          <p:nvPr>
            <p:ph type="title"/>
          </p:nvPr>
        </p:nvSpPr>
        <p:spPr>
          <a:xfrm>
            <a:off x="381000" y="230313"/>
            <a:ext cx="11195051" cy="10175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Caesar Cipher</a:t>
            </a:r>
            <a:endParaRPr/>
          </a:p>
        </p:txBody>
      </p:sp>
      <p:sp>
        <p:nvSpPr>
          <p:cNvPr id="56" name="Google Shape;56;p5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Famous historical cipher used by Julius Caesar</a:t>
            </a:r>
            <a:endParaRPr/>
          </a:p>
          <a:p>
            <a:pPr indent="-85725" lvl="2" marL="1139825" rtl="0" algn="l">
              <a:spcBef>
                <a:spcPts val="55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Key is “rotation” of the alphabet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Caesar always used it with a shift of 3</a:t>
            </a:r>
            <a:endParaRPr/>
          </a:p>
          <a:p>
            <a:pPr indent="-85725" lvl="2" marL="1139825" rtl="0" algn="l">
              <a:spcBef>
                <a:spcPts val="55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Only 26 possible keys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Trivial to brute force</a:t>
            </a:r>
            <a:endParaRPr/>
          </a:p>
          <a:p>
            <a:pPr indent="0" lvl="2" marL="914400" rtl="0" algn="l">
              <a:spcBef>
                <a:spcPts val="55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“Dogs are great” 🡪 </a:t>
            </a:r>
            <a:r>
              <a:rPr i="1" lang="en-US"/>
              <a:t>k</a:t>
            </a:r>
            <a:r>
              <a:rPr lang="en-US"/>
              <a:t> = 7 🡪 “Kvnz hyl nylha”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</p:txBody>
      </p:sp>
      <p:pic>
        <p:nvPicPr>
          <p:cNvPr id="57" name="Google Shape;57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2400000">
            <a:off x="8067075" y="2150206"/>
            <a:ext cx="3121152" cy="31211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6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XOR Cipher</a:t>
            </a:r>
            <a:endParaRPr/>
          </a:p>
        </p:txBody>
      </p:sp>
      <p:sp>
        <p:nvSpPr>
          <p:cNvPr id="63" name="Google Shape;63;p6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143" r="0" t="-1639"/>
            </a:stretch>
          </a:blip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 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XOR Encryption Example</a:t>
            </a:r>
            <a:endParaRPr/>
          </a:p>
        </p:txBody>
      </p:sp>
      <p:sp>
        <p:nvSpPr>
          <p:cNvPr id="69" name="Google Shape;69;p7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-1143" r="0" t="-2145"/>
            </a:stretch>
          </a:blipFill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 </a:t>
            </a:r>
            <a:endParaRPr/>
          </a:p>
        </p:txBody>
      </p:sp>
      <p:graphicFrame>
        <p:nvGraphicFramePr>
          <p:cNvPr id="70" name="Google Shape;70;p7"/>
          <p:cNvGraphicFramePr/>
          <p:nvPr/>
        </p:nvGraphicFramePr>
        <p:xfrm>
          <a:off x="1638296" y="3024982"/>
          <a:ext cx="3000000" cy="3000000"/>
        </p:xfrm>
        <a:graphic>
          <a:graphicData uri="http://schemas.openxmlformats.org/drawingml/2006/table">
            <a:tbl>
              <a:tblPr bandRow="1" lastRow="1">
                <a:noFill/>
                <a:tableStyleId>{8626822A-1856-4E9C-B1BD-1DA434D7FE6E}</a:tableStyleId>
              </a:tblPr>
              <a:tblGrid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u="none" cap="none" strike="noStrike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71" name="Google Shape;71;p7"/>
          <p:cNvSpPr txBox="1"/>
          <p:nvPr/>
        </p:nvSpPr>
        <p:spPr>
          <a:xfrm>
            <a:off x="1143000" y="3037177"/>
            <a:ext cx="457200" cy="13849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b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i="1" lang="en-US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b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i="1" lang="en-US" sz="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XOR Decryption Example</a:t>
            </a:r>
            <a:endParaRPr/>
          </a:p>
        </p:txBody>
      </p:sp>
      <p:sp>
        <p:nvSpPr>
          <p:cNvPr id="77" name="Google Shape;77;p8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Now let’s decrypt!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Converting back to hex -&gt;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0x</a:t>
            </a: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55</a:t>
            </a: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4D</a:t>
            </a: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42</a:t>
            </a:r>
            <a:r>
              <a:rPr lang="en-US" sz="140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n-US">
                <a:latin typeface="Courier New"/>
                <a:ea typeface="Courier New"/>
                <a:cs typeface="Courier New"/>
                <a:sym typeface="Courier New"/>
              </a:rPr>
              <a:t>43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And finally back to ASCII -&gt; UMBC</a:t>
            </a:r>
            <a:endParaRPr/>
          </a:p>
        </p:txBody>
      </p:sp>
      <p:graphicFrame>
        <p:nvGraphicFramePr>
          <p:cNvPr id="78" name="Google Shape;78;p8"/>
          <p:cNvGraphicFramePr/>
          <p:nvPr/>
        </p:nvGraphicFramePr>
        <p:xfrm>
          <a:off x="1638296" y="2057400"/>
          <a:ext cx="3000000" cy="3000000"/>
        </p:xfrm>
        <a:graphic>
          <a:graphicData uri="http://schemas.openxmlformats.org/drawingml/2006/table">
            <a:tbl>
              <a:tblPr bandRow="1" lastRow="1">
                <a:noFill/>
                <a:tableStyleId>{8626822A-1856-4E9C-B1BD-1DA434D7FE6E}</a:tableStyleId>
              </a:tblPr>
              <a:tblGrid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  <a:gridCol w="298850"/>
              </a:tblGrid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</a:tr>
              <a:tr h="37085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0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/>
                        <a:t>1</a:t>
                      </a:r>
                      <a:endParaRPr/>
                    </a:p>
                  </a:txBody>
                  <a:tcPr marT="45725" marB="45725" marR="91450" marL="91450"/>
                </a:tc>
              </a:tr>
            </a:tbl>
          </a:graphicData>
        </a:graphic>
      </p:graphicFrame>
      <p:sp>
        <p:nvSpPr>
          <p:cNvPr id="79" name="Google Shape;79;p8"/>
          <p:cNvSpPr txBox="1"/>
          <p:nvPr/>
        </p:nvSpPr>
        <p:spPr>
          <a:xfrm>
            <a:off x="1143000" y="2044005"/>
            <a:ext cx="457200" cy="13696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</a:t>
            </a:r>
            <a:b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i="1" lang="en-US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b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i="1" lang="en-US" sz="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i="1"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9"/>
          <p:cNvSpPr txBox="1"/>
          <p:nvPr>
            <p:ph idx="1" type="body"/>
          </p:nvPr>
        </p:nvSpPr>
        <p:spPr>
          <a:xfrm>
            <a:off x="381000" y="1295401"/>
            <a:ext cx="11195051" cy="4830763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-344488" lvl="0" marL="344488" rtl="0" algn="l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XOR ciphers are typically written as a tight loop containing an XOR instruction</a:t>
            </a:r>
            <a:br>
              <a:rPr lang="en-US"/>
            </a:b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Remember that XOR is most often used to zero a register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XOR EAX, EAX</a:t>
            </a: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  <a:p>
            <a:pPr indent="-3444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Char char="▪"/>
            </a:pPr>
            <a:r>
              <a:rPr lang="en-US"/>
              <a:t>So we want to search for loops containing: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XOR between a register/memory with a constant</a:t>
            </a:r>
            <a:endParaRPr/>
          </a:p>
          <a:p>
            <a:pPr indent="-338138" lvl="1" marL="795338" rtl="0" algn="l">
              <a:spcBef>
                <a:spcPts val="650"/>
              </a:spcBef>
              <a:spcAft>
                <a:spcPts val="0"/>
              </a:spcAft>
              <a:buSzPts val="1560"/>
              <a:buChar char="❑"/>
            </a:pPr>
            <a:r>
              <a:rPr lang="en-US"/>
              <a:t>XOR between a register/memory with another register</a:t>
            </a:r>
            <a:br>
              <a:rPr lang="en-US"/>
            </a:br>
            <a:endParaRPr/>
          </a:p>
          <a:p>
            <a:pPr indent="-153988" lvl="0" marL="344488" rtl="0" algn="l">
              <a:spcBef>
                <a:spcPts val="750"/>
              </a:spcBef>
              <a:spcAft>
                <a:spcPts val="0"/>
              </a:spcAft>
              <a:buClr>
                <a:srgbClr val="CC9900"/>
              </a:buClr>
              <a:buSzPts val="3000"/>
              <a:buFont typeface="Noto Sans Symbols"/>
              <a:buNone/>
            </a:pPr>
            <a:r>
              <a:t/>
            </a:r>
            <a:endParaRPr/>
          </a:p>
        </p:txBody>
      </p:sp>
      <p:sp>
        <p:nvSpPr>
          <p:cNvPr id="85" name="Google Shape;85;p9"/>
          <p:cNvSpPr txBox="1"/>
          <p:nvPr>
            <p:ph type="title"/>
          </p:nvPr>
        </p:nvSpPr>
        <p:spPr>
          <a:xfrm>
            <a:off x="381000" y="277814"/>
            <a:ext cx="11195051" cy="137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6800" lIns="90000" spcFirstLastPara="1" rIns="90000" wrap="square" tIns="468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Identifying XOR Loops in IDA Pro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Custom 2">
      <a:dk1>
        <a:srgbClr val="000000"/>
      </a:dk1>
      <a:lt1>
        <a:srgbClr val="00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B812F"/>
      </a:hlink>
      <a:folHlink>
        <a:srgbClr val="CC9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2013-08-18T19:22:46Z</dcterms:created>
  <dc:creator>Katherine Gibson</dc:creator>
</cp:coreProperties>
</file>